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9"/>
  </p:notesMasterIdLst>
  <p:sldIdLst>
    <p:sldId id="278" r:id="rId5"/>
    <p:sldId id="279" r:id="rId6"/>
    <p:sldId id="280" r:id="rId7"/>
    <p:sldId id="281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19" autoAdjust="0"/>
  </p:normalViewPr>
  <p:slideViewPr>
    <p:cSldViewPr snapToGrid="0">
      <p:cViewPr varScale="1">
        <p:scale>
          <a:sx n="63" d="100"/>
          <a:sy n="63" d="100"/>
        </p:scale>
        <p:origin x="80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theme" Target="theme/theme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viewProps" Target="viewProps.xml"/><Relationship Id="rId5" Type="http://schemas.openxmlformats.org/officeDocument/2006/relationships/slide" Target="slides/slide1.xml"/><Relationship Id="rId10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D01546-198A-4195-BCF8-F0FF54C90E5E}" type="datetimeFigureOut">
              <a:rPr lang="en-US" smtClean="0"/>
              <a:t>5/22/2024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6DE88F-1F85-4A27-9D34-D74A50E7B0D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00918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78475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765426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414843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Заглавен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bg-BG"/>
              <a:t>Редакт. стил загл. образец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bg-BG"/>
              <a:t>Щракнете, за да редактирате стила на подзаглавието в образеца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5/22/2024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7467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 картина с на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bg-BG"/>
              <a:t>Редакт. стил загл. образец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bg-BG"/>
              <a:t>Щракнете върху иконата, за да добавите картина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5/22/2024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95022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лавие и на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bg-BG"/>
              <a:t>Редакт. стил загл. образец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5/22/2024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3850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 с на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bg-BG"/>
              <a:t>Редакт. стил загл. образец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5/22/2024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752911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ичка с им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bg-BG"/>
              <a:t>Редакт. стил загл. образец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5/22/2024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50925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коло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bg-BG"/>
              <a:t>Редакт. стил загл. образец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5/22/2024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6478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колони с карти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bg-BG"/>
              <a:t>Редакт. стил загл. образец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bg-BG"/>
              <a:t>Щракнете върху иконата, за да добавите картина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bg-BG"/>
              <a:t>Щракнете върху иконата, за да добавите картина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bg-BG"/>
              <a:t>Щракнете върху иконата, за да добавите картина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5/22/2024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2546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лавие и съдържа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Редакт. стил загл. образец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5/22/2024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48654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лавка разд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bg-BG"/>
              <a:t>Редакт. стил загл. образец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5/22/2024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401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е съдържан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bg-BG"/>
              <a:t>Редакт. стил загл. образец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5/22/2024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82058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bg-BG"/>
              <a:t>Редакт. стил загл. образец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5/22/2024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51203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Само заглав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Редакт. стил загл. образец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5/22/2024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0940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разе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5/22/2024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51302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Съдържание с на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bg-BG"/>
              <a:t>Редакт. стил загл. образец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5/22/2024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35569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Картина с на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bg-BG"/>
              <a:t>Редакт. стил загл. образец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bg-BG"/>
              <a:t>Щракнете върху иконата, за да добавите картина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5/22/2024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0567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bg-BG"/>
              <a:t>Редакт. стил загл. образец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5/22/2024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897835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freepngimg.com/png/27722-makeup-transparent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funnymissvinyl.com/blogmissvinyl/barbie-signe-un-nouveau-contrat-beaute/barbie/" TargetMode="External"/><Relationship Id="rId3" Type="http://schemas.openxmlformats.org/officeDocument/2006/relationships/image" Target="../media/image8.jpeg"/><Relationship Id="rId7" Type="http://schemas.openxmlformats.org/officeDocument/2006/relationships/image" Target="../media/image11.jp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xhere.com/en/photo/637494" TargetMode="External"/><Relationship Id="rId11" Type="http://schemas.openxmlformats.org/officeDocument/2006/relationships/image" Target="../media/image13.png"/><Relationship Id="rId5" Type="http://schemas.openxmlformats.org/officeDocument/2006/relationships/image" Target="../media/image10.jpg"/><Relationship Id="rId10" Type="http://schemas.openxmlformats.org/officeDocument/2006/relationships/hyperlink" Target="https://www.pikist.com/free-photo-sbolc" TargetMode="External"/><Relationship Id="rId4" Type="http://schemas.openxmlformats.org/officeDocument/2006/relationships/image" Target="../media/image9.png"/><Relationship Id="rId9" Type="http://schemas.openxmlformats.org/officeDocument/2006/relationships/image" Target="../media/image12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8.jpe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wallpaperflare.com/row-of-parked-shopping-carts-basket-business-coins-ecommerce-wallpaper-wkmrp/download/1920x1080" TargetMode="External"/><Relationship Id="rId5" Type="http://schemas.openxmlformats.org/officeDocument/2006/relationships/image" Target="../media/image15.jpg"/><Relationship Id="rId4" Type="http://schemas.openxmlformats.org/officeDocument/2006/relationships/image" Target="../media/image9.png"/><Relationship Id="rId9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funnymissvinyl.com/blogmissvinyl/barbie-signe-un-nouveau-contrat-beaute/barbie/" TargetMode="External"/><Relationship Id="rId3" Type="http://schemas.openxmlformats.org/officeDocument/2006/relationships/image" Target="../media/image8.jpeg"/><Relationship Id="rId7" Type="http://schemas.openxmlformats.org/officeDocument/2006/relationships/image" Target="../media/image11.jp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xhere.com/en/photo/637494" TargetMode="External"/><Relationship Id="rId11" Type="http://schemas.openxmlformats.org/officeDocument/2006/relationships/image" Target="../media/image13.png"/><Relationship Id="rId5" Type="http://schemas.openxmlformats.org/officeDocument/2006/relationships/image" Target="../media/image10.jpg"/><Relationship Id="rId10" Type="http://schemas.openxmlformats.org/officeDocument/2006/relationships/hyperlink" Target="https://www.pikist.com/free-photo-sbolc" TargetMode="External"/><Relationship Id="rId4" Type="http://schemas.openxmlformats.org/officeDocument/2006/relationships/image" Target="../media/image9.png"/><Relationship Id="rId9" Type="http://schemas.openxmlformats.org/officeDocument/2006/relationships/image" Target="../media/image1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8A1C807-B9AD-4C9B-BF9F-60F0342899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0"/>
            <a:ext cx="12192001" cy="6857990"/>
          </a:xfrm>
          <a:prstGeom prst="rect">
            <a:avLst/>
          </a:prstGeom>
        </p:spPr>
      </p:pic>
      <p:sp useBgFill="1">
        <p:nvSpPr>
          <p:cNvPr id="103" name="Freeform 5">
            <a:extLst>
              <a:ext uri="{FF2B5EF4-FFF2-40B4-BE49-F238E27FC236}">
                <a16:creationId xmlns:a16="http://schemas.microsoft.com/office/drawing/2014/main" id="{FE469E50-3893-4ED6-92BA-2985C32B0C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7131809" y="1385982"/>
            <a:ext cx="4031414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:a16="http://schemas.microsoft.com/office/drawing/2014/main" xmlns:p14="http://schemas.microsoft.com/office/powerpoint/2010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51017" y="2254755"/>
            <a:ext cx="3592998" cy="1181436"/>
          </a:xfrm>
        </p:spPr>
        <p:txBody>
          <a:bodyPr>
            <a:normAutofit/>
          </a:bodyPr>
          <a:lstStyle/>
          <a:p>
            <a:pPr algn="l"/>
            <a:r>
              <a:rPr lang="en-US" sz="4000" dirty="0"/>
              <a:t>“</a:t>
            </a:r>
            <a:r>
              <a:rPr lang="en-US" sz="4800" dirty="0"/>
              <a:t>PENELOPE</a:t>
            </a:r>
            <a:r>
              <a:rPr lang="en-US" sz="4000" dirty="0"/>
              <a:t>”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09791" y="4691430"/>
            <a:ext cx="3485072" cy="1026544"/>
          </a:xfrm>
        </p:spPr>
        <p:txBody>
          <a:bodyPr>
            <a:normAutofit/>
          </a:bodyPr>
          <a:lstStyle/>
          <a:p>
            <a:pPr algn="l"/>
            <a:r>
              <a:rPr lang="bg-BG" sz="2300" dirty="0"/>
              <a:t>Илияна Янкова, 8б</a:t>
            </a:r>
            <a:endParaRPr lang="en-US" sz="2300" dirty="0"/>
          </a:p>
        </p:txBody>
      </p:sp>
      <p:pic>
        <p:nvPicPr>
          <p:cNvPr id="8" name="Картина 7">
            <a:extLst>
              <a:ext uri="{FF2B5EF4-FFF2-40B4-BE49-F238E27FC236}">
                <a16:creationId xmlns:a16="http://schemas.microsoft.com/office/drawing/2014/main" id="{61D89991-A8CB-43C0-438A-C4218AFCF6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2355425" y="1486524"/>
            <a:ext cx="3846709" cy="3846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8842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0EF2A0DA-AE81-4A45-972E-646AC2870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-8622" y="10"/>
            <a:ext cx="6096000" cy="6857990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B536FA4E-0152-4E27-91DA-0FC22D184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7026" y="1"/>
            <a:ext cx="5934973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1957" y="2018635"/>
            <a:ext cx="5145110" cy="3566160"/>
          </a:xfrm>
        </p:spPr>
        <p:txBody>
          <a:bodyPr anchor="b">
            <a:noAutofit/>
          </a:bodyPr>
          <a:lstStyle/>
          <a:p>
            <a:pPr marL="457200" indent="-457200" algn="l">
              <a:buFont typeface="Courier New" panose="02070309020205020404" pitchFamily="49" charset="0"/>
              <a:buChar char="o"/>
            </a:pPr>
            <a:r>
              <a:rPr lang="bg-BG" sz="4000" dirty="0"/>
              <a:t>За нас:</a:t>
            </a:r>
            <a:br>
              <a:rPr lang="bg-BG" sz="4000" dirty="0"/>
            </a:br>
            <a:r>
              <a:rPr lang="en-US" sz="4000" dirty="0"/>
              <a:t>“PENELOPE”</a:t>
            </a:r>
            <a:r>
              <a:rPr lang="bg-BG" sz="4000" dirty="0"/>
              <a:t> е онлайн магазин, предлагащ широк асортимент от козметика за лице, коса и тяло, гримове, аксесоари и парфюми</a:t>
            </a:r>
            <a:endParaRPr lang="en-US" sz="4000" dirty="0"/>
          </a:p>
        </p:txBody>
      </p:sp>
      <p:pic>
        <p:nvPicPr>
          <p:cNvPr id="23" name="Картина 22">
            <a:extLst>
              <a:ext uri="{FF2B5EF4-FFF2-40B4-BE49-F238E27FC236}">
                <a16:creationId xmlns:a16="http://schemas.microsoft.com/office/drawing/2014/main" id="{9288C447-5F12-4456-E0DB-DB087772C1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1300947" y="645388"/>
            <a:ext cx="3655132" cy="2510949"/>
          </a:xfrm>
          <a:prstGeom prst="rect">
            <a:avLst/>
          </a:prstGeom>
        </p:spPr>
      </p:pic>
      <p:pic>
        <p:nvPicPr>
          <p:cNvPr id="32" name="Контейнер за съдържание 31">
            <a:extLst>
              <a:ext uri="{FF2B5EF4-FFF2-40B4-BE49-F238E27FC236}">
                <a16:creationId xmlns:a16="http://schemas.microsoft.com/office/drawing/2014/main" id="{0338A112-ED0B-84A8-0ACE-F332597156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2074517" y="2756021"/>
            <a:ext cx="3328759" cy="1602619"/>
          </a:xfrm>
        </p:spPr>
      </p:pic>
      <p:pic>
        <p:nvPicPr>
          <p:cNvPr id="35" name="Картина 34">
            <a:extLst>
              <a:ext uri="{FF2B5EF4-FFF2-40B4-BE49-F238E27FC236}">
                <a16:creationId xmlns:a16="http://schemas.microsoft.com/office/drawing/2014/main" id="{17EE63ED-18EB-2FE8-D810-75EDCB27A8B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 flipH="1">
            <a:off x="1182496" y="3801715"/>
            <a:ext cx="3655131" cy="2538099"/>
          </a:xfrm>
          <a:prstGeom prst="rect">
            <a:avLst/>
          </a:prstGeom>
        </p:spPr>
      </p:pic>
      <p:pic>
        <p:nvPicPr>
          <p:cNvPr id="40" name="Картина 39">
            <a:extLst>
              <a:ext uri="{FF2B5EF4-FFF2-40B4-BE49-F238E27FC236}">
                <a16:creationId xmlns:a16="http://schemas.microsoft.com/office/drawing/2014/main" id="{EFA483CB-DB6E-F0F3-DA25-7C8B84B5179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535040" y="4608381"/>
            <a:ext cx="2950720" cy="2249619"/>
          </a:xfrm>
          <a:prstGeom prst="rect">
            <a:avLst/>
          </a:prstGeom>
        </p:spPr>
      </p:pic>
      <p:pic>
        <p:nvPicPr>
          <p:cNvPr id="41" name="Картина 40">
            <a:extLst>
              <a:ext uri="{FF2B5EF4-FFF2-40B4-BE49-F238E27FC236}">
                <a16:creationId xmlns:a16="http://schemas.microsoft.com/office/drawing/2014/main" id="{45FA375D-78E2-6B66-F70D-29AFCB6EB57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631661" y="3608758"/>
            <a:ext cx="3798137" cy="2017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2356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0EF2A0DA-AE81-4A45-972E-646AC2870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-8622" y="10"/>
            <a:ext cx="6096000" cy="6857990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B536FA4E-0152-4E27-91DA-0FC22D184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7026" y="1"/>
            <a:ext cx="5934973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6813" y="2817586"/>
            <a:ext cx="5823604" cy="3576320"/>
          </a:xfrm>
        </p:spPr>
        <p:txBody>
          <a:bodyPr anchor="b">
            <a:noAutofit/>
          </a:bodyPr>
          <a:lstStyle/>
          <a:p>
            <a:pPr marL="571500" indent="-571500" algn="l">
              <a:buFont typeface="Courier New" panose="02070309020205020404" pitchFamily="49" charset="0"/>
              <a:buChar char="o"/>
            </a:pPr>
            <a:r>
              <a:rPr lang="bg-BG" sz="3200" dirty="0">
                <a:solidFill>
                  <a:schemeClr val="tx1"/>
                </a:solidFill>
                <a:latin typeface="+mn-lt"/>
              </a:rPr>
              <a:t>Цел:</a:t>
            </a:r>
            <a:br>
              <a:rPr lang="bg-BG" sz="3200" dirty="0">
                <a:solidFill>
                  <a:schemeClr val="tx1"/>
                </a:solidFill>
                <a:latin typeface="+mn-lt"/>
              </a:rPr>
            </a:br>
            <a:r>
              <a:rPr lang="ru-RU" sz="3200" dirty="0" err="1">
                <a:solidFill>
                  <a:schemeClr val="tx1"/>
                </a:solidFill>
                <a:effectLst/>
                <a:latin typeface="+mn-lt"/>
              </a:rPr>
              <a:t>Вярваме</a:t>
            </a:r>
            <a:r>
              <a:rPr lang="ru-RU" sz="3200" dirty="0">
                <a:solidFill>
                  <a:schemeClr val="tx1"/>
                </a:solidFill>
                <a:effectLst/>
                <a:latin typeface="+mn-lt"/>
              </a:rPr>
              <a:t>, че </a:t>
            </a:r>
            <a:r>
              <a:rPr lang="ru-RU" sz="3200" dirty="0" err="1">
                <a:solidFill>
                  <a:schemeClr val="tx1"/>
                </a:solidFill>
                <a:effectLst/>
                <a:latin typeface="+mn-lt"/>
              </a:rPr>
              <a:t>красотата</a:t>
            </a:r>
            <a:r>
              <a:rPr lang="ru-RU" sz="3200" dirty="0">
                <a:solidFill>
                  <a:schemeClr val="tx1"/>
                </a:solidFill>
                <a:effectLst/>
                <a:latin typeface="+mn-lt"/>
              </a:rPr>
              <a:t> </a:t>
            </a:r>
            <a:r>
              <a:rPr lang="ru-RU" sz="3200" dirty="0" err="1">
                <a:solidFill>
                  <a:schemeClr val="tx1"/>
                </a:solidFill>
                <a:effectLst/>
                <a:latin typeface="+mn-lt"/>
              </a:rPr>
              <a:t>трябва</a:t>
            </a:r>
            <a:r>
              <a:rPr lang="ru-RU" sz="3200" dirty="0">
                <a:solidFill>
                  <a:schemeClr val="tx1"/>
                </a:solidFill>
                <a:effectLst/>
                <a:latin typeface="+mn-lt"/>
              </a:rPr>
              <a:t> да </a:t>
            </a:r>
            <a:r>
              <a:rPr lang="ru-RU" sz="3200" dirty="0" err="1">
                <a:solidFill>
                  <a:schemeClr val="tx1"/>
                </a:solidFill>
                <a:effectLst/>
                <a:latin typeface="+mn-lt"/>
              </a:rPr>
              <a:t>бъде</a:t>
            </a:r>
            <a:r>
              <a:rPr lang="ru-RU" sz="3200" dirty="0">
                <a:solidFill>
                  <a:schemeClr val="tx1"/>
                </a:solidFill>
                <a:effectLst/>
                <a:latin typeface="+mn-lt"/>
              </a:rPr>
              <a:t> </a:t>
            </a:r>
            <a:r>
              <a:rPr lang="ru-RU" sz="3200" dirty="0" err="1">
                <a:solidFill>
                  <a:schemeClr val="tx1"/>
                </a:solidFill>
                <a:effectLst/>
                <a:latin typeface="+mn-lt"/>
              </a:rPr>
              <a:t>достъпна</a:t>
            </a:r>
            <a:r>
              <a:rPr lang="ru-RU" sz="3200" dirty="0">
                <a:solidFill>
                  <a:schemeClr val="tx1"/>
                </a:solidFill>
                <a:effectLst/>
                <a:latin typeface="+mn-lt"/>
              </a:rPr>
              <a:t> за </a:t>
            </a:r>
            <a:r>
              <a:rPr lang="ru-RU" sz="3200" dirty="0" err="1">
                <a:solidFill>
                  <a:schemeClr val="tx1"/>
                </a:solidFill>
                <a:effectLst/>
                <a:latin typeface="+mn-lt"/>
              </a:rPr>
              <a:t>всеки</a:t>
            </a:r>
            <a:r>
              <a:rPr lang="ru-RU" sz="3200" dirty="0">
                <a:solidFill>
                  <a:schemeClr val="tx1"/>
                </a:solidFill>
                <a:effectLst/>
                <a:latin typeface="+mn-lt"/>
              </a:rPr>
              <a:t>, </a:t>
            </a:r>
            <a:r>
              <a:rPr lang="ru-RU" sz="3200" i="0" dirty="0" err="1">
                <a:solidFill>
                  <a:schemeClr val="tx1"/>
                </a:solidFill>
                <a:effectLst/>
                <a:latin typeface="+mn-lt"/>
              </a:rPr>
              <a:t>защото</a:t>
            </a:r>
            <a:r>
              <a:rPr lang="ru-RU" sz="3200" i="0" dirty="0">
                <a:solidFill>
                  <a:schemeClr val="tx1"/>
                </a:solidFill>
                <a:effectLst/>
                <a:latin typeface="+mn-lt"/>
              </a:rPr>
              <a:t> </a:t>
            </a:r>
            <a:r>
              <a:rPr lang="ru-RU" sz="3200" i="0" dirty="0" err="1">
                <a:solidFill>
                  <a:schemeClr val="tx1"/>
                </a:solidFill>
                <a:effectLst/>
                <a:latin typeface="+mn-lt"/>
              </a:rPr>
              <a:t>тя</a:t>
            </a:r>
            <a:r>
              <a:rPr lang="ru-RU" sz="3200" i="0" dirty="0">
                <a:solidFill>
                  <a:schemeClr val="tx1"/>
                </a:solidFill>
                <a:effectLst/>
                <a:latin typeface="+mn-lt"/>
              </a:rPr>
              <a:t> </a:t>
            </a:r>
            <a:r>
              <a:rPr lang="ru-RU" sz="3200" i="0" dirty="0" err="1">
                <a:solidFill>
                  <a:schemeClr val="tx1"/>
                </a:solidFill>
                <a:effectLst/>
                <a:latin typeface="+mn-lt"/>
              </a:rPr>
              <a:t>има</a:t>
            </a:r>
            <a:r>
              <a:rPr lang="ru-RU" sz="3200" i="0" dirty="0">
                <a:solidFill>
                  <a:schemeClr val="tx1"/>
                </a:solidFill>
                <a:effectLst/>
                <a:latin typeface="+mn-lt"/>
              </a:rPr>
              <a:t> </a:t>
            </a:r>
            <a:r>
              <a:rPr lang="ru-RU" sz="3200" i="0" dirty="0" err="1">
                <a:solidFill>
                  <a:schemeClr val="tx1"/>
                </a:solidFill>
                <a:effectLst/>
                <a:latin typeface="+mn-lt"/>
              </a:rPr>
              <a:t>силата</a:t>
            </a:r>
            <a:r>
              <a:rPr lang="ru-RU" sz="3200" i="0" dirty="0">
                <a:solidFill>
                  <a:schemeClr val="tx1"/>
                </a:solidFill>
                <a:effectLst/>
                <a:latin typeface="+mn-lt"/>
              </a:rPr>
              <a:t> да </a:t>
            </a:r>
            <a:r>
              <a:rPr lang="ru-RU" sz="3200" i="0" dirty="0" err="1">
                <a:solidFill>
                  <a:schemeClr val="tx1"/>
                </a:solidFill>
                <a:effectLst/>
                <a:latin typeface="+mn-lt"/>
              </a:rPr>
              <a:t>вдъхва</a:t>
            </a:r>
            <a:r>
              <a:rPr lang="ru-RU" sz="3200" i="0" dirty="0">
                <a:solidFill>
                  <a:schemeClr val="tx1"/>
                </a:solidFill>
                <a:effectLst/>
                <a:latin typeface="+mn-lt"/>
              </a:rPr>
              <a:t> </a:t>
            </a:r>
            <a:r>
              <a:rPr lang="ru-RU" sz="3200" i="0" dirty="0" err="1">
                <a:solidFill>
                  <a:schemeClr val="tx1"/>
                </a:solidFill>
                <a:effectLst/>
                <a:latin typeface="+mn-lt"/>
              </a:rPr>
              <a:t>увереност</a:t>
            </a:r>
            <a:r>
              <a:rPr lang="ru-RU" sz="3200" i="0" dirty="0">
                <a:solidFill>
                  <a:schemeClr val="tx1"/>
                </a:solidFill>
                <a:effectLst/>
                <a:latin typeface="+mn-lt"/>
              </a:rPr>
              <a:t> и да </a:t>
            </a:r>
            <a:r>
              <a:rPr lang="ru-RU" sz="3200" i="0" dirty="0" err="1">
                <a:solidFill>
                  <a:schemeClr val="tx1"/>
                </a:solidFill>
                <a:effectLst/>
                <a:latin typeface="+mn-lt"/>
              </a:rPr>
              <a:t>преобразява</a:t>
            </a:r>
            <a:r>
              <a:rPr lang="ru-RU" sz="3200" i="0" dirty="0">
                <a:solidFill>
                  <a:schemeClr val="tx1"/>
                </a:solidFill>
                <a:effectLst/>
                <a:latin typeface="+mn-lt"/>
              </a:rPr>
              <a:t> </a:t>
            </a:r>
            <a:r>
              <a:rPr lang="ru-RU" sz="3200" i="0" dirty="0" err="1">
                <a:solidFill>
                  <a:schemeClr val="tx1"/>
                </a:solidFill>
                <a:effectLst/>
                <a:latin typeface="+mn-lt"/>
              </a:rPr>
              <a:t>хората</a:t>
            </a:r>
            <a:r>
              <a:rPr lang="ru-RU" sz="3200" i="0" dirty="0">
                <a:solidFill>
                  <a:schemeClr val="tx1"/>
                </a:solidFill>
                <a:effectLst/>
                <a:latin typeface="+mn-lt"/>
              </a:rPr>
              <a:t>. </a:t>
            </a:r>
            <a:r>
              <a:rPr lang="ru-RU" sz="3200" i="0" dirty="0" err="1">
                <a:solidFill>
                  <a:schemeClr val="tx1"/>
                </a:solidFill>
                <a:effectLst/>
                <a:latin typeface="+mn-lt"/>
              </a:rPr>
              <a:t>Когато</a:t>
            </a:r>
            <a:r>
              <a:rPr lang="ru-RU" sz="3200" i="0" dirty="0">
                <a:solidFill>
                  <a:schemeClr val="tx1"/>
                </a:solidFill>
                <a:effectLst/>
                <a:latin typeface="+mn-lt"/>
              </a:rPr>
              <a:t> </a:t>
            </a:r>
            <a:r>
              <a:rPr lang="ru-RU" sz="3200" i="0" dirty="0" err="1">
                <a:solidFill>
                  <a:schemeClr val="tx1"/>
                </a:solidFill>
                <a:effectLst/>
                <a:latin typeface="+mn-lt"/>
              </a:rPr>
              <a:t>хората</a:t>
            </a:r>
            <a:r>
              <a:rPr lang="ru-RU" sz="3200" i="0" dirty="0">
                <a:solidFill>
                  <a:schemeClr val="tx1"/>
                </a:solidFill>
                <a:effectLst/>
                <a:latin typeface="+mn-lt"/>
              </a:rPr>
              <a:t> се </a:t>
            </a:r>
            <a:r>
              <a:rPr lang="ru-RU" sz="3200" i="0" dirty="0" err="1">
                <a:solidFill>
                  <a:schemeClr val="tx1"/>
                </a:solidFill>
                <a:effectLst/>
                <a:latin typeface="+mn-lt"/>
              </a:rPr>
              <a:t>чувстват</a:t>
            </a:r>
            <a:r>
              <a:rPr lang="ru-RU" sz="3200" i="0" dirty="0">
                <a:solidFill>
                  <a:schemeClr val="tx1"/>
                </a:solidFill>
                <a:effectLst/>
                <a:latin typeface="+mn-lt"/>
              </a:rPr>
              <a:t> </a:t>
            </a:r>
            <a:r>
              <a:rPr lang="ru-RU" sz="3200" i="0" dirty="0" err="1">
                <a:solidFill>
                  <a:schemeClr val="tx1"/>
                </a:solidFill>
                <a:effectLst/>
                <a:latin typeface="+mn-lt"/>
              </a:rPr>
              <a:t>красиви</a:t>
            </a:r>
            <a:r>
              <a:rPr lang="ru-RU" sz="3200" i="0" dirty="0">
                <a:solidFill>
                  <a:schemeClr val="tx1"/>
                </a:solidFill>
                <a:effectLst/>
                <a:latin typeface="+mn-lt"/>
              </a:rPr>
              <a:t>, им е </a:t>
            </a:r>
            <a:r>
              <a:rPr lang="ru-RU" sz="3200" i="0" dirty="0" err="1">
                <a:solidFill>
                  <a:schemeClr val="tx1"/>
                </a:solidFill>
                <a:effectLst/>
                <a:latin typeface="+mn-lt"/>
              </a:rPr>
              <a:t>по-лесно</a:t>
            </a:r>
            <a:r>
              <a:rPr lang="ru-RU" sz="3200" i="0" dirty="0">
                <a:solidFill>
                  <a:schemeClr val="tx1"/>
                </a:solidFill>
                <a:effectLst/>
                <a:latin typeface="+mn-lt"/>
              </a:rPr>
              <a:t> да направят и света около себе си </a:t>
            </a:r>
            <a:r>
              <a:rPr lang="ru-RU" sz="3200" i="0" dirty="0" err="1">
                <a:solidFill>
                  <a:schemeClr val="tx1"/>
                </a:solidFill>
                <a:effectLst/>
                <a:latin typeface="+mn-lt"/>
              </a:rPr>
              <a:t>по-красив</a:t>
            </a:r>
            <a:r>
              <a:rPr lang="ru-RU" sz="3200" i="0" dirty="0">
                <a:solidFill>
                  <a:schemeClr val="tx1"/>
                </a:solidFill>
                <a:effectLst/>
                <a:latin typeface="+mn-lt"/>
              </a:rPr>
              <a:t>.</a:t>
            </a:r>
            <a:br>
              <a:rPr lang="bg-BG" sz="4000" dirty="0">
                <a:solidFill>
                  <a:schemeClr val="tx1"/>
                </a:solidFill>
                <a:latin typeface="+mn-lt"/>
              </a:rPr>
            </a:br>
            <a:endParaRPr lang="en-US" sz="4000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8" name="Контейнер за съдържание 7">
            <a:extLst>
              <a:ext uri="{FF2B5EF4-FFF2-40B4-BE49-F238E27FC236}">
                <a16:creationId xmlns:a16="http://schemas.microsoft.com/office/drawing/2014/main" id="{3E7DEAD9-2819-4B50-846F-4F74256B83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4859097" y="5845175"/>
            <a:ext cx="1294294" cy="969963"/>
          </a:xfrm>
        </p:spPr>
      </p:pic>
      <p:pic>
        <p:nvPicPr>
          <p:cNvPr id="4" name="Картина 3">
            <a:extLst>
              <a:ext uri="{FF2B5EF4-FFF2-40B4-BE49-F238E27FC236}">
                <a16:creationId xmlns:a16="http://schemas.microsoft.com/office/drawing/2014/main" id="{02E0BDB3-EEF1-1C37-3243-22E3F337F27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30407" y="1631095"/>
            <a:ext cx="3741768" cy="2636915"/>
          </a:xfrm>
          <a:prstGeom prst="rect">
            <a:avLst/>
          </a:prstGeom>
        </p:spPr>
      </p:pic>
      <p:pic>
        <p:nvPicPr>
          <p:cNvPr id="5" name="Картина 4">
            <a:extLst>
              <a:ext uri="{FF2B5EF4-FFF2-40B4-BE49-F238E27FC236}">
                <a16:creationId xmlns:a16="http://schemas.microsoft.com/office/drawing/2014/main" id="{200289E4-CB44-8B18-B4FF-FF2C6D17F47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1373" y="2949554"/>
            <a:ext cx="3899730" cy="3319061"/>
          </a:xfrm>
          <a:prstGeom prst="rect">
            <a:avLst/>
          </a:prstGeom>
        </p:spPr>
      </p:pic>
      <p:pic>
        <p:nvPicPr>
          <p:cNvPr id="6" name="Картина 5">
            <a:extLst>
              <a:ext uri="{FF2B5EF4-FFF2-40B4-BE49-F238E27FC236}">
                <a16:creationId xmlns:a16="http://schemas.microsoft.com/office/drawing/2014/main" id="{3722B507-AA69-9325-50A8-E858E1BE9F0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9349" y="609600"/>
            <a:ext cx="3142891" cy="5201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229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0EF2A0DA-AE81-4A45-972E-646AC2870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-8622" y="10"/>
            <a:ext cx="6096000" cy="6857990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B536FA4E-0152-4E27-91DA-0FC22D184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7026" y="1"/>
            <a:ext cx="5934973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1218" y="2773654"/>
            <a:ext cx="5145110" cy="3566160"/>
          </a:xfrm>
        </p:spPr>
        <p:txBody>
          <a:bodyPr anchor="b">
            <a:noAutofit/>
          </a:bodyPr>
          <a:lstStyle/>
          <a:p>
            <a:pPr marL="571500" indent="-571500" algn="l">
              <a:buFont typeface="Courier New" panose="02070309020205020404" pitchFamily="49" charset="0"/>
              <a:buChar char="o"/>
            </a:pPr>
            <a:r>
              <a:rPr lang="bg-BG" sz="4000" dirty="0"/>
              <a:t>Защо да изберем</a:t>
            </a:r>
            <a:br>
              <a:rPr lang="bg-BG" sz="4000" dirty="0"/>
            </a:br>
            <a:r>
              <a:rPr lang="en-US" sz="4000" dirty="0"/>
              <a:t>“PENELOPE”?</a:t>
            </a:r>
            <a:r>
              <a:rPr lang="bg-BG" sz="4000" dirty="0"/>
              <a:t> </a:t>
            </a:r>
            <a:br>
              <a:rPr lang="bg-BG" sz="4000" dirty="0"/>
            </a:br>
            <a:br>
              <a:rPr lang="bg-BG" sz="4000" dirty="0"/>
            </a:br>
            <a:r>
              <a:rPr lang="bg-BG" sz="4000" dirty="0"/>
              <a:t>- </a:t>
            </a:r>
            <a:r>
              <a:rPr lang="bg-BG" sz="3200" i="0" dirty="0">
                <a:solidFill>
                  <a:schemeClr val="tx1"/>
                </a:solidFill>
                <a:effectLst/>
                <a:latin typeface="+mn-lt"/>
              </a:rPr>
              <a:t>90 дни за връщане</a:t>
            </a:r>
            <a:br>
              <a:rPr lang="bg-BG" sz="3200" i="0" dirty="0">
                <a:solidFill>
                  <a:schemeClr val="tx1"/>
                </a:solidFill>
                <a:effectLst/>
                <a:latin typeface="+mn-lt"/>
              </a:rPr>
            </a:br>
            <a:r>
              <a:rPr lang="bg-BG" sz="3200" i="0" dirty="0">
                <a:solidFill>
                  <a:schemeClr val="tx1"/>
                </a:solidFill>
                <a:effectLst/>
                <a:latin typeface="+mn-lt"/>
              </a:rPr>
              <a:t>- </a:t>
            </a:r>
            <a:r>
              <a:rPr lang="ru-RU" sz="3200" i="0" dirty="0" err="1">
                <a:solidFill>
                  <a:schemeClr val="tx1"/>
                </a:solidFill>
                <a:effectLst/>
                <a:latin typeface="+mn-lt"/>
              </a:rPr>
              <a:t>Безплатна</a:t>
            </a:r>
            <a:r>
              <a:rPr lang="ru-RU" sz="3200" i="0" dirty="0">
                <a:solidFill>
                  <a:schemeClr val="tx1"/>
                </a:solidFill>
                <a:effectLst/>
                <a:latin typeface="+mn-lt"/>
              </a:rPr>
              <a:t> доставка за </a:t>
            </a:r>
            <a:r>
              <a:rPr lang="ru-RU" sz="3200" i="0" dirty="0" err="1">
                <a:solidFill>
                  <a:schemeClr val="tx1"/>
                </a:solidFill>
                <a:effectLst/>
                <a:latin typeface="+mn-lt"/>
              </a:rPr>
              <a:t>всички</a:t>
            </a:r>
            <a:r>
              <a:rPr lang="ru-RU" sz="3200" i="0" dirty="0">
                <a:solidFill>
                  <a:schemeClr val="tx1"/>
                </a:solidFill>
                <a:effectLst/>
                <a:latin typeface="+mn-lt"/>
              </a:rPr>
              <a:t> </a:t>
            </a:r>
            <a:r>
              <a:rPr lang="ru-RU" sz="3200" i="0" dirty="0" err="1">
                <a:solidFill>
                  <a:schemeClr val="tx1"/>
                </a:solidFill>
                <a:effectLst/>
                <a:latin typeface="+mn-lt"/>
              </a:rPr>
              <a:t>продукти</a:t>
            </a:r>
            <a:br>
              <a:rPr lang="ru-RU" sz="3200" i="0" dirty="0">
                <a:solidFill>
                  <a:schemeClr val="tx1"/>
                </a:solidFill>
                <a:effectLst/>
                <a:latin typeface="+mn-lt"/>
              </a:rPr>
            </a:br>
            <a:r>
              <a:rPr lang="ru-RU" sz="3200" i="0" dirty="0">
                <a:solidFill>
                  <a:schemeClr val="tx1"/>
                </a:solidFill>
                <a:effectLst/>
                <a:latin typeface="+mn-lt"/>
              </a:rPr>
              <a:t>- </a:t>
            </a:r>
            <a:r>
              <a:rPr lang="bg-BG" sz="3200" i="0" dirty="0">
                <a:solidFill>
                  <a:schemeClr val="tx1"/>
                </a:solidFill>
                <a:effectLst/>
                <a:latin typeface="+mn-lt"/>
              </a:rPr>
              <a:t>Луксозни подаръчни опаковки</a:t>
            </a:r>
            <a:br>
              <a:rPr lang="bg-BG" sz="3200" i="0" dirty="0">
                <a:solidFill>
                  <a:schemeClr val="tx1"/>
                </a:solidFill>
                <a:effectLst/>
                <a:latin typeface="+mn-lt"/>
              </a:rPr>
            </a:br>
            <a:r>
              <a:rPr lang="bg-BG" sz="3200" i="0" dirty="0">
                <a:solidFill>
                  <a:schemeClr val="tx1"/>
                </a:solidFill>
                <a:effectLst/>
                <a:latin typeface="+mn-lt"/>
              </a:rPr>
              <a:t>- По-добра цена от физическите магазини</a:t>
            </a:r>
            <a:br>
              <a:rPr lang="bg-BG" sz="3200" dirty="0">
                <a:solidFill>
                  <a:schemeClr val="tx1"/>
                </a:solidFill>
              </a:rPr>
            </a:br>
            <a:endParaRPr lang="en-US" sz="3200" dirty="0">
              <a:solidFill>
                <a:schemeClr val="tx1"/>
              </a:solidFill>
            </a:endParaRPr>
          </a:p>
        </p:txBody>
      </p:sp>
      <p:pic>
        <p:nvPicPr>
          <p:cNvPr id="23" name="Картина 22">
            <a:extLst>
              <a:ext uri="{FF2B5EF4-FFF2-40B4-BE49-F238E27FC236}">
                <a16:creationId xmlns:a16="http://schemas.microsoft.com/office/drawing/2014/main" id="{9288C447-5F12-4456-E0DB-DB087772C1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1300947" y="645388"/>
            <a:ext cx="3655132" cy="2510949"/>
          </a:xfrm>
          <a:prstGeom prst="rect">
            <a:avLst/>
          </a:prstGeom>
        </p:spPr>
      </p:pic>
      <p:pic>
        <p:nvPicPr>
          <p:cNvPr id="32" name="Контейнер за съдържание 31">
            <a:extLst>
              <a:ext uri="{FF2B5EF4-FFF2-40B4-BE49-F238E27FC236}">
                <a16:creationId xmlns:a16="http://schemas.microsoft.com/office/drawing/2014/main" id="{0338A112-ED0B-84A8-0ACE-F332597156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2074517" y="2756021"/>
            <a:ext cx="3328759" cy="1602619"/>
          </a:xfrm>
        </p:spPr>
      </p:pic>
      <p:pic>
        <p:nvPicPr>
          <p:cNvPr id="35" name="Картина 34">
            <a:extLst>
              <a:ext uri="{FF2B5EF4-FFF2-40B4-BE49-F238E27FC236}">
                <a16:creationId xmlns:a16="http://schemas.microsoft.com/office/drawing/2014/main" id="{17EE63ED-18EB-2FE8-D810-75EDCB27A8B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 flipH="1">
            <a:off x="1182496" y="3801715"/>
            <a:ext cx="3655131" cy="2538099"/>
          </a:xfrm>
          <a:prstGeom prst="rect">
            <a:avLst/>
          </a:prstGeom>
        </p:spPr>
      </p:pic>
      <p:pic>
        <p:nvPicPr>
          <p:cNvPr id="40" name="Картина 39">
            <a:extLst>
              <a:ext uri="{FF2B5EF4-FFF2-40B4-BE49-F238E27FC236}">
                <a16:creationId xmlns:a16="http://schemas.microsoft.com/office/drawing/2014/main" id="{EFA483CB-DB6E-F0F3-DA25-7C8B84B5179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24067" y="3407815"/>
            <a:ext cx="2950720" cy="2249619"/>
          </a:xfrm>
          <a:prstGeom prst="rect">
            <a:avLst/>
          </a:prstGeom>
        </p:spPr>
      </p:pic>
      <p:pic>
        <p:nvPicPr>
          <p:cNvPr id="41" name="Картина 40">
            <a:extLst>
              <a:ext uri="{FF2B5EF4-FFF2-40B4-BE49-F238E27FC236}">
                <a16:creationId xmlns:a16="http://schemas.microsoft.com/office/drawing/2014/main" id="{45FA375D-78E2-6B66-F70D-29AFCB6EB57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23591" y="2465559"/>
            <a:ext cx="3798137" cy="2017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48884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Виолетово">
      <a:dk1>
        <a:sysClr val="windowText" lastClr="000000"/>
      </a:dk1>
      <a:lt1>
        <a:sysClr val="window" lastClr="FFFFFF"/>
      </a:lt1>
      <a:dk2>
        <a:srgbClr val="373545"/>
      </a:dk2>
      <a:lt2>
        <a:srgbClr val="DCD8DC"/>
      </a:lt2>
      <a:accent1>
        <a:srgbClr val="AD84C6"/>
      </a:accent1>
      <a:accent2>
        <a:srgbClr val="8784C7"/>
      </a:accent2>
      <a:accent3>
        <a:srgbClr val="5D739A"/>
      </a:accent3>
      <a:accent4>
        <a:srgbClr val="6997AF"/>
      </a:accent4>
      <a:accent5>
        <a:srgbClr val="84ACB6"/>
      </a:accent5>
      <a:accent6>
        <a:srgbClr val="6F8183"/>
      </a:accent6>
      <a:hlink>
        <a:srgbClr val="69A020"/>
      </a:hlink>
      <a:folHlink>
        <a:srgbClr val="8C8C8C"/>
      </a:folHlink>
    </a:clrScheme>
    <a:fontScheme name="Custom 4">
      <a:majorFont>
        <a:latin typeface="Goudy Old Style"/>
        <a:ea typeface=""/>
        <a:cs typeface=""/>
      </a:majorFont>
      <a:minorFont>
        <a:latin typeface="Goudy Old Style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4B270AB-C138-415C-897E-3C24487DECF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C4C00F4-06E9-43E3-AD97-88A857CEFA82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0585E981-8C91-4205-A0C3-C991F42B4C9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Quadratic collection</Template>
  <TotalTime>52</TotalTime>
  <Words>117</Words>
  <Application>Microsoft Office PowerPoint</Application>
  <PresentationFormat>Широк екран</PresentationFormat>
  <Paragraphs>8</Paragraphs>
  <Slides>4</Slides>
  <Notes>3</Notes>
  <HiddenSlides>0</HiddenSlides>
  <MMClips>0</MMClips>
  <ScaleCrop>false</ScaleCrop>
  <HeadingPairs>
    <vt:vector size="6" baseType="variant">
      <vt:variant>
        <vt:lpstr>Използвани шрифтове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Заглавия на слайдовете</vt:lpstr>
      </vt:variant>
      <vt:variant>
        <vt:i4>4</vt:i4>
      </vt:variant>
    </vt:vector>
  </HeadingPairs>
  <TitlesOfParts>
    <vt:vector size="9" baseType="lpstr">
      <vt:lpstr>Calibri</vt:lpstr>
      <vt:lpstr>Courier New</vt:lpstr>
      <vt:lpstr>Goudy Old Style</vt:lpstr>
      <vt:lpstr>Wingdings 2</vt:lpstr>
      <vt:lpstr>SlateVTI</vt:lpstr>
      <vt:lpstr>“PENELOPE”</vt:lpstr>
      <vt:lpstr>За нас: “PENELOPE” е онлайн магазин, предлагащ широк асортимент от козметика за лице, коса и тяло, гримове, аксесоари и парфюми</vt:lpstr>
      <vt:lpstr>Цел: Вярваме, че красотата трябва да бъде достъпна за всеки, защото тя има силата да вдъхва увереност и да преобразява хората. Когато хората се чувстват красиви, им е по-лесно да направят и света около себе си по-красив. </vt:lpstr>
      <vt:lpstr>Защо да изберем “PENELOPE”?   - 90 дни за връщане - Безплатна доставка за всички продукти - Луксозни подаръчни опаковки - По-добра цена от физическите магазини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“PENELOPE”</dc:title>
  <dc:creator>User</dc:creator>
  <cp:lastModifiedBy>User</cp:lastModifiedBy>
  <cp:revision>1</cp:revision>
  <dcterms:created xsi:type="dcterms:W3CDTF">2024-05-22T15:59:00Z</dcterms:created>
  <dcterms:modified xsi:type="dcterms:W3CDTF">2024-05-22T16:51:09Z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